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477" r:id="rId3"/>
    <p:sldId id="259" r:id="rId4"/>
    <p:sldId id="340" r:id="rId5"/>
    <p:sldId id="342" r:id="rId6"/>
    <p:sldId id="348" r:id="rId7"/>
    <p:sldId id="351" r:id="rId8"/>
    <p:sldId id="354" r:id="rId9"/>
    <p:sldId id="356" r:id="rId10"/>
    <p:sldId id="328" r:id="rId11"/>
    <p:sldId id="475" r:id="rId12"/>
    <p:sldId id="400" r:id="rId13"/>
    <p:sldId id="421" r:id="rId14"/>
    <p:sldId id="424" r:id="rId15"/>
    <p:sldId id="425" r:id="rId16"/>
    <p:sldId id="401" r:id="rId17"/>
    <p:sldId id="478" r:id="rId18"/>
    <p:sldId id="433" r:id="rId19"/>
    <p:sldId id="434" r:id="rId20"/>
    <p:sldId id="403" r:id="rId21"/>
    <p:sldId id="407" r:id="rId22"/>
    <p:sldId id="426" r:id="rId23"/>
    <p:sldId id="427" r:id="rId24"/>
    <p:sldId id="443" r:id="rId25"/>
    <p:sldId id="411" r:id="rId26"/>
    <p:sldId id="412" r:id="rId27"/>
    <p:sldId id="413" r:id="rId28"/>
    <p:sldId id="479" r:id="rId29"/>
    <p:sldId id="480" r:id="rId30"/>
    <p:sldId id="48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29600-3DB0-6B4C-919F-7377F9DF3241}" type="datetimeFigureOut">
              <a:rPr lang="en-US" smtClean="0"/>
              <a:t>6/19/14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5532A-6E05-4240-B5FE-8CF1D130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5532A-6E05-4240-B5FE-8CF1D13063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3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4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0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6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4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23476"/>
            <a:ext cx="9144000" cy="6034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66D88-7BE3-BE43-B31C-44674C93FBEB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FFFFFF">
              <a:alpha val="4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329" y="1914960"/>
            <a:ext cx="6269318" cy="1470025"/>
          </a:xfrm>
        </p:spPr>
        <p:txBody>
          <a:bodyPr>
            <a:noAutofit/>
          </a:bodyPr>
          <a:lstStyle/>
          <a:p>
            <a:r>
              <a:rPr lang="en-US" sz="5000" b="1" dirty="0" smtClean="0"/>
              <a:t>Mapping </a:t>
            </a:r>
            <a:r>
              <a:rPr lang="en-US" sz="5000" b="1" dirty="0" err="1" smtClean="0"/>
              <a:t>numerosity</a:t>
            </a:r>
            <a:r>
              <a:rPr lang="en-US" sz="5000" b="1" dirty="0" smtClean="0"/>
              <a:t> onto numbers</a:t>
            </a:r>
            <a:endParaRPr lang="en-US" sz="5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Ed Vul</a:t>
            </a:r>
          </a:p>
          <a:p>
            <a:r>
              <a:rPr lang="en-US" b="1" dirty="0" smtClean="0"/>
              <a:t>Jess Sullivan</a:t>
            </a:r>
          </a:p>
          <a:p>
            <a:r>
              <a:rPr lang="en-US" b="1" dirty="0" smtClean="0"/>
              <a:t>Dave </a:t>
            </a:r>
            <a:r>
              <a:rPr lang="en-US" b="1" dirty="0" err="1" smtClean="0"/>
              <a:t>Barner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554649"/>
            <a:ext cx="9144000" cy="303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Cog-BB 2014-06-06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5972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6326" y="54106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Responses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6326" y="280906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Stimuli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6326" y="506370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Error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7402" y="113727"/>
            <a:ext cx="4556598" cy="3139321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Autocorrelation of </a:t>
            </a:r>
          </a:p>
          <a:p>
            <a:r>
              <a:rPr lang="en-US" dirty="0" smtClean="0"/>
              <a:t>Log10(response) (green) </a:t>
            </a:r>
          </a:p>
          <a:p>
            <a:r>
              <a:rPr lang="en-US" dirty="0" smtClean="0"/>
              <a:t>Log10(stimulus) (blue)</a:t>
            </a:r>
          </a:p>
          <a:p>
            <a:r>
              <a:rPr lang="en-US" dirty="0" smtClean="0"/>
              <a:t>Error: Log10(response)-log10(stimulus) (red)</a:t>
            </a:r>
          </a:p>
          <a:p>
            <a:r>
              <a:rPr lang="en-US" dirty="0" smtClean="0"/>
              <a:t>Lag1 correlation of responses is consistent with the process Burr reports: people tend to be biased towards the number they just entered.  However, this dependence is short-lived, compared to the </a:t>
            </a:r>
            <a:r>
              <a:rPr lang="en-US" i="1" dirty="0" smtClean="0"/>
              <a:t>error</a:t>
            </a:r>
            <a:r>
              <a:rPr lang="en-US" dirty="0" smtClean="0"/>
              <a:t> correlation, which lasts over many trials.  This error correlation is what indicates a drift in the mapping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51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952489" y="2"/>
            <a:ext cx="7192108" cy="3423104"/>
            <a:chOff x="1516496" y="1"/>
            <a:chExt cx="7627503" cy="3630331"/>
          </a:xfrm>
        </p:grpSpPr>
        <p:grpSp>
          <p:nvGrpSpPr>
            <p:cNvPr id="7" name="Group 6"/>
            <p:cNvGrpSpPr/>
            <p:nvPr/>
          </p:nvGrpSpPr>
          <p:grpSpPr>
            <a:xfrm>
              <a:off x="1516496" y="1813809"/>
              <a:ext cx="7627503" cy="1816523"/>
              <a:chOff x="-779127" y="584200"/>
              <a:chExt cx="9923127" cy="23632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3162" y="584200"/>
                <a:ext cx="3546937" cy="236323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100" y="584200"/>
                <a:ext cx="3803900" cy="236323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79127" y="584200"/>
                <a:ext cx="2572290" cy="2363235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496" y="1"/>
              <a:ext cx="1977214" cy="181380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05058" y="-1"/>
            <a:ext cx="5249425" cy="1710275"/>
            <a:chOff x="2481919" y="-1"/>
            <a:chExt cx="6672564" cy="21739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1351" y="-1"/>
              <a:ext cx="3493132" cy="217393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1919" y="2"/>
              <a:ext cx="3155565" cy="217393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 rot="16200000">
            <a:off x="898468" y="670469"/>
            <a:ext cx="171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Real data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74186" y="2244803"/>
            <a:ext cx="17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Static mapping</a:t>
            </a:r>
            <a:endParaRPr lang="en-US" b="1" dirty="0">
              <a:latin typeface="Helvetica"/>
              <a:cs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6925" y="5132774"/>
            <a:ext cx="2757075" cy="17252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4832" y="5148333"/>
            <a:ext cx="2572094" cy="17096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8272" y="5148333"/>
            <a:ext cx="1861297" cy="17096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8998" y="3423107"/>
            <a:ext cx="1877842" cy="17252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9260" y="3423106"/>
            <a:ext cx="2567533" cy="17096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793" y="3423107"/>
            <a:ext cx="2741365" cy="170966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615066" y="3718206"/>
            <a:ext cx="1710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Burr response averaging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713801" y="5664746"/>
            <a:ext cx="17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Dynamic mapping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47270" y="30771"/>
            <a:ext cx="4556598" cy="4801315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Autocorrelations and response patterns for real data, and for various candidate models.</a:t>
            </a:r>
          </a:p>
          <a:p>
            <a:r>
              <a:rPr lang="en-US" dirty="0" smtClean="0"/>
              <a:t>Static mapping model yields nothing interesting.</a:t>
            </a:r>
          </a:p>
          <a:p>
            <a:r>
              <a:rPr lang="en-US" dirty="0" smtClean="0"/>
              <a:t>Burr response averaging yields a rather whacky response distribution, and a very large 1-back autocorrelation, but no error correlation.</a:t>
            </a:r>
          </a:p>
          <a:p>
            <a:r>
              <a:rPr lang="en-US" dirty="0" smtClean="0"/>
              <a:t>Dynamic bilinear mapping (here: mapping function updated on each trial to be consistent with previous response) yields the very slow error correlation.</a:t>
            </a:r>
          </a:p>
          <a:p>
            <a:endParaRPr lang="en-US" dirty="0"/>
          </a:p>
          <a:p>
            <a:r>
              <a:rPr lang="en-US" dirty="0" smtClean="0"/>
              <a:t>So: yes, Burr thing is happening (as it is needed to capture the 1-back correlation), however, it cannot explain the error correlation, which must arise from dynamic mapping.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9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105" y="916405"/>
            <a:ext cx="438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Trials 1, 3, 5, 7, …, 299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4720" y="916405"/>
            <a:ext cx="439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Trials 2, 4, 6, 8, …, 300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" y="1285737"/>
            <a:ext cx="9144000" cy="4502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45" y="45474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Split-half (</a:t>
            </a:r>
            <a:r>
              <a:rPr lang="en-US" sz="2400" b="1" dirty="0" smtClean="0">
                <a:solidFill>
                  <a:srgbClr val="0000FF"/>
                </a:solidFill>
                <a:latin typeface="Helvetica"/>
                <a:cs typeface="Helvetica"/>
              </a:rPr>
              <a:t>modular</a:t>
            </a:r>
            <a:r>
              <a:rPr lang="en-US" sz="2400" b="1" dirty="0" smtClean="0">
                <a:latin typeface="Helvetica"/>
                <a:cs typeface="Helvetica"/>
              </a:rPr>
              <a:t>) correlation: </a:t>
            </a:r>
            <a:r>
              <a:rPr lang="en-US" sz="2400" b="1" dirty="0" smtClean="0">
                <a:solidFill>
                  <a:srgbClr val="0000FF"/>
                </a:solidFill>
                <a:latin typeface="Helvetica"/>
                <a:cs typeface="Helvetica"/>
              </a:rPr>
              <a:t>0.95</a:t>
            </a:r>
            <a:endParaRPr lang="en-US" sz="2400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4" y="5826208"/>
            <a:ext cx="9150445" cy="36933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Maybe in supplement: consistency of slopes.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3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737"/>
            <a:ext cx="9144000" cy="4495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105" y="916405"/>
            <a:ext cx="438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Trials 1-150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4720" y="916405"/>
            <a:ext cx="439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Trials 151-300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Split-half (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blocked</a:t>
            </a:r>
            <a:r>
              <a:rPr lang="en-US" sz="2400" b="1" dirty="0" smtClean="0">
                <a:latin typeface="Helvetica"/>
                <a:cs typeface="Helvetica"/>
              </a:rPr>
              <a:t>) correlation: 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0.83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5" y="45474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Split-half (</a:t>
            </a:r>
            <a:r>
              <a:rPr lang="en-US" sz="2400" b="1" dirty="0" smtClean="0">
                <a:solidFill>
                  <a:srgbClr val="0000FF"/>
                </a:solidFill>
                <a:latin typeface="Helvetica"/>
                <a:cs typeface="Helvetica"/>
              </a:rPr>
              <a:t>modular</a:t>
            </a:r>
            <a:r>
              <a:rPr lang="en-US" sz="2400" b="1" dirty="0" smtClean="0">
                <a:latin typeface="Helvetica"/>
                <a:cs typeface="Helvetica"/>
              </a:rPr>
              <a:t>) correlation: </a:t>
            </a:r>
            <a:r>
              <a:rPr lang="en-US" sz="2400" b="1" dirty="0" smtClean="0">
                <a:solidFill>
                  <a:srgbClr val="0000FF"/>
                </a:solidFill>
                <a:latin typeface="Helvetica"/>
                <a:cs typeface="Helvetica"/>
              </a:rPr>
              <a:t>0.95</a:t>
            </a:r>
            <a:endParaRPr lang="en-US" sz="2400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" y="5826208"/>
            <a:ext cx="9150445" cy="646331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Maybe in supplement: consistency of slopes.</a:t>
            </a:r>
          </a:p>
          <a:p>
            <a:r>
              <a:rPr lang="en-US" dirty="0" smtClean="0"/>
              <a:t>This blocked </a:t>
            </a:r>
            <a:r>
              <a:rPr lang="en-US" dirty="0" err="1" smtClean="0"/>
              <a:t>vs</a:t>
            </a:r>
            <a:r>
              <a:rPr lang="en-US" dirty="0" smtClean="0"/>
              <a:t> modular effect indicates mapping drift.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08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96238" y="0"/>
            <a:ext cx="5647762" cy="4621577"/>
            <a:chOff x="3496238" y="0"/>
            <a:chExt cx="5647762" cy="46215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6238" y="0"/>
              <a:ext cx="5647762" cy="381746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880224" y="3882913"/>
              <a:ext cx="52637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Helvetica"/>
                  <a:cs typeface="Helvetica"/>
                </a:rPr>
                <a:t>Split 30ths:</a:t>
              </a:r>
            </a:p>
            <a:p>
              <a:pPr algn="ctr"/>
              <a:r>
                <a:rPr lang="en-US" b="1" dirty="0" smtClean="0">
                  <a:latin typeface="Helvetica"/>
                  <a:cs typeface="Helvetica"/>
                </a:rPr>
                <a:t>30 “blocks” of 10 trials each</a:t>
              </a:r>
              <a:endParaRPr lang="en-US" b="1" dirty="0">
                <a:latin typeface="Helvetica"/>
                <a:cs typeface="Helvetic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444" y="5826208"/>
            <a:ext cx="9150445" cy="646331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Maybe in supplement: slope estimates for each 10 trial block for each subject.  We correlate these over time (next slide) to measure the slope drift.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6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0"/>
            <a:ext cx="728472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6589" y="5758030"/>
            <a:ext cx="3312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Helvetica"/>
                <a:cs typeface="Helvetica"/>
              </a:rPr>
              <a:t>Correlation of </a:t>
            </a:r>
          </a:p>
          <a:p>
            <a:pPr algn="r"/>
            <a:r>
              <a:rPr lang="en-US" b="1" dirty="0" smtClean="0">
                <a:latin typeface="Helvetica"/>
                <a:cs typeface="Helvetica"/>
              </a:rPr>
              <a:t>slope estimates between each of 30 “10” trial blocks</a:t>
            </a:r>
            <a:endParaRPr lang="en-US" b="1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20" y="3097306"/>
            <a:ext cx="641426" cy="13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1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446" y="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Compare correlation across split-30ths at varying distances.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61665"/>
            <a:ext cx="4591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Blocked: </a:t>
            </a:r>
          </a:p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Distance 10: </a:t>
            </a:r>
          </a:p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- trials 1-10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trials 11-20</a:t>
            </a:r>
          </a:p>
          <a:p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- trials 11-20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trials 21-30 …</a:t>
            </a:r>
          </a:p>
          <a:p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Distance 20: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- trials 1-10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trials 21-30</a:t>
            </a:r>
          </a:p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	- trials 11-21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trials 31-40 …</a:t>
            </a:r>
          </a:p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Distance 290: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	-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trials 1-10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trials 291-300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2626" y="461665"/>
            <a:ext cx="4591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Modular (control): 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“Distance 10”: 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- trials {1, 31, …} </a:t>
            </a:r>
            <a:r>
              <a:rPr lang="en-US" dirty="0" err="1" smtClean="0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 trials {2, 32, …}</a:t>
            </a: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- trials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{2, 32, …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} </a:t>
            </a:r>
            <a:r>
              <a:rPr lang="en-US" dirty="0" err="1" smtClean="0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trials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{3, 33,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…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} …</a:t>
            </a:r>
            <a:endParaRPr lang="en-US" dirty="0">
              <a:solidFill>
                <a:srgbClr val="0000FF"/>
              </a:solidFill>
              <a:latin typeface="Helvetica"/>
              <a:cs typeface="Helvetica"/>
            </a:endParaRP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“Distance 20”: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- trials {1, 31,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…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} </a:t>
            </a:r>
            <a:r>
              <a:rPr lang="en-US" dirty="0" err="1" smtClean="0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 trials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{3, 33,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…}</a:t>
            </a: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- trials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{2, 32, …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} </a:t>
            </a:r>
            <a:r>
              <a:rPr lang="en-US" dirty="0" err="1" smtClean="0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trials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{4, 34,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…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} …</a:t>
            </a:r>
            <a:endParaRPr lang="en-US" dirty="0">
              <a:solidFill>
                <a:srgbClr val="0000FF"/>
              </a:solidFill>
              <a:latin typeface="Helvetica"/>
              <a:cs typeface="Helvetica"/>
            </a:endParaRP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“Distance 290”: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- trials {1, 31, …} </a:t>
            </a:r>
            <a:r>
              <a:rPr lang="en-US" dirty="0" err="1" smtClean="0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 trials {30, 60,…}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81" y="3323989"/>
            <a:ext cx="5006919" cy="33206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2412819" y="4575383"/>
            <a:ext cx="3026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Reliability of slope </a:t>
            </a:r>
            <a:br>
              <a:rPr lang="en-US" sz="1400" b="1" dirty="0" smtClean="0">
                <a:latin typeface="Helvetica"/>
                <a:cs typeface="Helvetica"/>
              </a:rPr>
            </a:br>
            <a:r>
              <a:rPr lang="en-US" sz="1400" b="1" dirty="0" smtClean="0">
                <a:latin typeface="Helvetica"/>
                <a:cs typeface="Helvetica"/>
              </a:rPr>
              <a:t>estimates across splits</a:t>
            </a:r>
            <a:endParaRPr lang="en-US" sz="1400" dirty="0" smtClean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76789" y="6557021"/>
            <a:ext cx="4767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Distance (trials)</a:t>
            </a:r>
            <a:endParaRPr lang="en-US" sz="1400" dirty="0" smtClean="0">
              <a:latin typeface="Helvetica"/>
              <a:cs typeface="Helvetic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" y="3361898"/>
            <a:ext cx="3214296" cy="3026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76789" y="3321664"/>
            <a:ext cx="4751059" cy="646331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Decrease in correlations with distance indicates that slopes are drifting.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98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FFFFFF">
              <a:alpha val="4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8213"/>
          </a:xfrm>
        </p:spPr>
        <p:txBody>
          <a:bodyPr/>
          <a:lstStyle/>
          <a:p>
            <a:r>
              <a:rPr lang="en-US" dirty="0" smtClean="0"/>
              <a:t>E1. conclusions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823476"/>
            <a:ext cx="9144000" cy="6034524"/>
          </a:xfrm>
        </p:spPr>
        <p:txBody>
          <a:bodyPr/>
          <a:lstStyle/>
          <a:p>
            <a:r>
              <a:rPr lang="en-US" dirty="0" smtClean="0"/>
              <a:t>(less important) Mapping function is bilinear, with calibration well beyond </a:t>
            </a:r>
            <a:r>
              <a:rPr lang="en-US" dirty="0" err="1" smtClean="0"/>
              <a:t>subitizing</a:t>
            </a:r>
            <a:r>
              <a:rPr lang="en-US" dirty="0" smtClean="0"/>
              <a:t> range.</a:t>
            </a:r>
          </a:p>
          <a:p>
            <a:r>
              <a:rPr lang="en-US" dirty="0" smtClean="0"/>
              <a:t>(more important) Error autocorrelations, and explicit measurements of mapping slopes indicate that the mapping function drifts slowly over time.  The Burr-like response averaging process is happening, but does not actually account for estimation data – this mapping drift does.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1" y="0"/>
            <a:ext cx="9320309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094480" y="3139440"/>
            <a:ext cx="104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Helvetica"/>
                <a:cs typeface="Helvetica"/>
              </a:rPr>
              <a:t>5</a:t>
            </a:r>
            <a:r>
              <a:rPr lang="en-US" sz="4000" b="1" dirty="0" smtClean="0">
                <a:solidFill>
                  <a:srgbClr val="FF0000"/>
                </a:solidFill>
                <a:latin typeface="Helvetica"/>
                <a:cs typeface="Helvetica"/>
              </a:rPr>
              <a:t>00</a:t>
            </a:r>
            <a:endParaRPr lang="en-US" sz="40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FFFFFF">
              <a:alpha val="4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8213"/>
          </a:xfrm>
        </p:spPr>
        <p:txBody>
          <a:bodyPr/>
          <a:lstStyle/>
          <a:p>
            <a:r>
              <a:rPr lang="en-US" dirty="0" smtClean="0"/>
              <a:t>E2. methods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823476"/>
            <a:ext cx="9144000" cy="6034524"/>
          </a:xfrm>
        </p:spPr>
        <p:txBody>
          <a:bodyPr/>
          <a:lstStyle/>
          <a:p>
            <a:r>
              <a:rPr lang="en-US" dirty="0" smtClean="0"/>
              <a:t>First: 25 calibrated trials (with veridical feedback)</a:t>
            </a:r>
          </a:p>
          <a:p>
            <a:r>
              <a:rPr lang="en-US" dirty="0" smtClean="0"/>
              <a:t>Then: (up to) 975 trials without feedback.</a:t>
            </a:r>
          </a:p>
          <a:p>
            <a:r>
              <a:rPr lang="en-US" dirty="0" smtClean="0"/>
              <a:t>Manipulate what aspects of stimulus change with </a:t>
            </a:r>
            <a:r>
              <a:rPr lang="en-US" dirty="0" err="1" smtClean="0"/>
              <a:t>numerosity</a:t>
            </a:r>
            <a:r>
              <a:rPr lang="en-US" dirty="0" smtClean="0"/>
              <a:t> (next slide)</a:t>
            </a:r>
          </a:p>
          <a:p>
            <a:r>
              <a:rPr lang="en-US" dirty="0" smtClean="0"/>
              <a:t>One response per trial.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2" y="84852"/>
            <a:ext cx="2860074" cy="21149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551" y="85054"/>
            <a:ext cx="2872280" cy="21226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9235" y="85054"/>
            <a:ext cx="69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Area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3357" y="75444"/>
            <a:ext cx="64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Size</a:t>
            </a:r>
            <a:endParaRPr lang="en-US" b="1" dirty="0">
              <a:latin typeface="Helvetica"/>
              <a:cs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5" y="2425852"/>
            <a:ext cx="2862876" cy="21149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357" y="2425853"/>
            <a:ext cx="2872282" cy="21149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000" y="2425853"/>
            <a:ext cx="2874294" cy="21149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999" y="75444"/>
            <a:ext cx="2874296" cy="21241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195000" y="75444"/>
            <a:ext cx="139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Spacing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6446" y="600456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Examples of manipulating area, size, and spacing of dots.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942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 dirty="0" smtClean="0"/>
              <a:t>Do we really have some sort of “mapping function”, and if so, how does it’s calibration contribute to estimation?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02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64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2676" y="50800"/>
            <a:ext cx="1300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Presented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Reported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89" y="4425910"/>
            <a:ext cx="1711671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531" y="5475850"/>
            <a:ext cx="1718977" cy="12703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80" y="4464676"/>
            <a:ext cx="1713347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59" y="5480448"/>
            <a:ext cx="1718977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801" y="4604169"/>
            <a:ext cx="1720181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2682" y="4598681"/>
            <a:ext cx="1720181" cy="12712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4228797" y="2032754"/>
            <a:ext cx="4751059" cy="646331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Histogram of presented and reported (maybe in supplement)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7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84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3314759"/>
            <a:ext cx="2501258" cy="18484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76" y="3322739"/>
            <a:ext cx="2488883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213" y="3314759"/>
            <a:ext cx="2499507" cy="18471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539" y="4928282"/>
            <a:ext cx="2499507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" y="4928282"/>
            <a:ext cx="2491320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2560" y="4928282"/>
            <a:ext cx="2501258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 rot="16200000">
            <a:off x="-706315" y="3997474"/>
            <a:ext cx="173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 = 50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92300" y="5724463"/>
            <a:ext cx="171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 = 500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28797" y="2222300"/>
            <a:ext cx="4751059" cy="646331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Overall calibrations for different stimulus manipulations: nothing different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8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51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6446" y="6004560"/>
            <a:ext cx="915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Maybe in supplement: slope estimates for different 25 trial blocks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8661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1" y="521251"/>
            <a:ext cx="3795804" cy="36771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968" y="546650"/>
            <a:ext cx="5088032" cy="3774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6445" y="5657672"/>
            <a:ext cx="915044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After initial calibration, people drift very slowly out of calibration (after about 800 trials, no particular across-subject reliability)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6415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87890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256" y="5559585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size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0256" y="5869610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256" y="6206875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6898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42" y="24973"/>
            <a:ext cx="6863158" cy="4629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59152" y="3503242"/>
            <a:ext cx="1415772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s</a:t>
            </a:r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ize-space</a:t>
            </a:r>
          </a:p>
          <a:p>
            <a:pPr algn="r"/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ize-area</a:t>
            </a:r>
          </a:p>
          <a:p>
            <a:pPr algn="r"/>
            <a:r>
              <a:rPr lang="en-US" sz="1600" b="1" dirty="0">
                <a:solidFill>
                  <a:srgbClr val="008000"/>
                </a:solidFill>
                <a:latin typeface="Helvetica"/>
                <a:cs typeface="Helvetica"/>
              </a:rPr>
              <a:t>s</a:t>
            </a:r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pace-area</a:t>
            </a:r>
            <a:endParaRPr lang="en-US" sz="1600" b="1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" y="4694174"/>
            <a:ext cx="2248571" cy="2163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1689"/>
            <a:ext cx="2247164" cy="2157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" y="-112296"/>
            <a:ext cx="787400" cy="1689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07" y="0"/>
            <a:ext cx="2247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/>
                <a:cs typeface="Helvetica"/>
              </a:rPr>
              <a:t>Correlation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7" y="1192474"/>
            <a:ext cx="22485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/>
                <a:cs typeface="Helvetica"/>
              </a:rPr>
              <a:t>Feedback [block 0]</a:t>
            </a:r>
          </a:p>
          <a:p>
            <a:pPr algn="ctr"/>
            <a:r>
              <a:rPr lang="en-US" sz="1600" b="1" dirty="0" smtClean="0">
                <a:latin typeface="Helvetica"/>
                <a:cs typeface="Helvetica"/>
              </a:rPr>
              <a:t>Trials (1-25)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1" y="4069657"/>
            <a:ext cx="22457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/>
                <a:cs typeface="Helvetica"/>
              </a:rPr>
              <a:t>No feedback block 11</a:t>
            </a:r>
          </a:p>
          <a:p>
            <a:pPr algn="ctr"/>
            <a:r>
              <a:rPr lang="en-US" sz="1600" b="1" dirty="0" smtClean="0">
                <a:latin typeface="Helvetica"/>
                <a:cs typeface="Helvetica"/>
              </a:rPr>
              <a:t>Trials 276-300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0842" y="5294018"/>
            <a:ext cx="6863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Slope estimates obtained from just size, area, and space trials are (a) not correlated with </a:t>
            </a:r>
            <a:r>
              <a:rPr lang="en-US" sz="2000" b="1" dirty="0" err="1" smtClean="0">
                <a:latin typeface="Helvetica"/>
                <a:cs typeface="Helvetica"/>
              </a:rPr>
              <a:t>feebdack</a:t>
            </a:r>
            <a:r>
              <a:rPr lang="en-US" sz="2000" b="1" dirty="0" smtClean="0">
                <a:latin typeface="Helvetica"/>
                <a:cs typeface="Helvetica"/>
              </a:rPr>
              <a:t>, (b) end up correlated after people drift out of calibration.</a:t>
            </a:r>
            <a:endParaRPr lang="en-US" sz="2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2941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29"/>
            <a:ext cx="9144000" cy="5242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7198" y="344840"/>
            <a:ext cx="233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size-size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02316" y="344840"/>
            <a:ext cx="2352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space-space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7550" y="344840"/>
            <a:ext cx="232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area-area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198" y="3059672"/>
            <a:ext cx="233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size-space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2316" y="3059313"/>
            <a:ext cx="2352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660066"/>
                </a:solidFill>
                <a:latin typeface="Helvetica"/>
                <a:cs typeface="Helvetica"/>
              </a:rPr>
              <a:t>size-area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7550" y="3059313"/>
            <a:ext cx="232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8F8F"/>
                </a:solidFill>
                <a:latin typeface="Helvetica"/>
                <a:cs typeface="Helvetica"/>
              </a:rPr>
              <a:t>space-area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43038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455647" y="2646077"/>
            <a:ext cx="1688353" cy="663387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55647" y="1982690"/>
            <a:ext cx="1688353" cy="66338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455647" y="1319303"/>
            <a:ext cx="1688353" cy="66338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55647" y="655916"/>
            <a:ext cx="1688353" cy="66338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55647" y="-7471"/>
            <a:ext cx="1688353" cy="6633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55647" y="3309464"/>
            <a:ext cx="1688353" cy="663387"/>
          </a:xfrm>
          <a:prstGeom prst="rect">
            <a:avLst/>
          </a:prstGeom>
          <a:solidFill>
            <a:srgbClr val="008F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111258" cy="41954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1257" y="175563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size-size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585129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Drift in mapping slopes is identical within and across stimulus types, indicating that there is one mapping function for all stimulus manipulations.</a:t>
            </a:r>
            <a:endParaRPr lang="en-US" sz="2000" b="1" dirty="0">
              <a:latin typeface="Helvetica"/>
              <a:cs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28" y="717286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728" y="1378617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728" y="62049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56" y="717736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56" y="1379067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256" y="62499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28" y="3367989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56" y="2715030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728" y="2050281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56" y="2050731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56" y="3367989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728" y="2715030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111257" y="820676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space-space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1256" y="1510421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area-area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11257" y="2156981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size-space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11257" y="2824634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60066"/>
                </a:solidFill>
                <a:latin typeface="Helvetica"/>
                <a:cs typeface="Helvetica"/>
              </a:rPr>
              <a:t>size-area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11257" y="3472577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8F8F"/>
                </a:solidFill>
                <a:latin typeface="Helvetica"/>
                <a:cs typeface="Helvetica"/>
              </a:rPr>
              <a:t>space-area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8703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1" y="0"/>
            <a:ext cx="9320309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094480" y="3139440"/>
            <a:ext cx="104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Helvetica"/>
                <a:cs typeface="Helvetica"/>
              </a:rPr>
              <a:t>5</a:t>
            </a:r>
            <a:r>
              <a:rPr lang="en-US" sz="4000" b="1" dirty="0" smtClean="0">
                <a:solidFill>
                  <a:srgbClr val="FF0000"/>
                </a:solidFill>
                <a:latin typeface="Helvetica"/>
                <a:cs typeface="Helvetica"/>
              </a:rPr>
              <a:t>00</a:t>
            </a:r>
            <a:endParaRPr lang="en-US" sz="40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FFFFFF">
              <a:alpha val="4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8213"/>
          </a:xfrm>
        </p:spPr>
        <p:txBody>
          <a:bodyPr/>
          <a:lstStyle/>
          <a:p>
            <a:r>
              <a:rPr lang="en-US" dirty="0" smtClean="0"/>
              <a:t>E2. conclusions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823476"/>
            <a:ext cx="9144000" cy="6034524"/>
          </a:xfrm>
        </p:spPr>
        <p:txBody>
          <a:bodyPr/>
          <a:lstStyle/>
          <a:p>
            <a:r>
              <a:rPr lang="en-US" dirty="0" smtClean="0"/>
              <a:t>After calibrating feedback, people drift out of calibration quickly, and proceed to meander around slowly.</a:t>
            </a:r>
          </a:p>
          <a:p>
            <a:r>
              <a:rPr lang="en-US" dirty="0" smtClean="0"/>
              <a:t>This meandering slope is consistent across stimulus presentation types, indicating that there is one mapping function that generalizes across stimuli.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Burr like averaging does not make sense of time-dependence of errors, and does not explain estimates.</a:t>
            </a:r>
          </a:p>
          <a:p>
            <a:r>
              <a:rPr lang="en-US" dirty="0" smtClean="0"/>
              <a:t>Instead, estimates and time-dependencies are explained by a bilinear mapping function, with the </a:t>
            </a:r>
            <a:r>
              <a:rPr lang="en-US" dirty="0" err="1" smtClean="0"/>
              <a:t>uncalibrated</a:t>
            </a:r>
            <a:r>
              <a:rPr lang="en-US" dirty="0" smtClean="0"/>
              <a:t> part (&gt;~30) drifting slowly over time (perhaps by constant self-correction, but not necessarily)</a:t>
            </a:r>
          </a:p>
          <a:p>
            <a:r>
              <a:rPr lang="en-US" dirty="0" smtClean="0"/>
              <a:t>This mapping function drift is matched across stimulus types, indicating that there is one mapping function that is drifting around.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3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FFFFFF">
              <a:alpha val="4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8213"/>
          </a:xfrm>
        </p:spPr>
        <p:txBody>
          <a:bodyPr/>
          <a:lstStyle/>
          <a:p>
            <a:r>
              <a:rPr lang="en-US" dirty="0" smtClean="0"/>
              <a:t>E1. methods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823476"/>
            <a:ext cx="9144000" cy="6034524"/>
          </a:xfrm>
        </p:spPr>
        <p:txBody>
          <a:bodyPr/>
          <a:lstStyle/>
          <a:p>
            <a:r>
              <a:rPr lang="en-US" dirty="0" smtClean="0"/>
              <a:t>Present a bunch of dots.</a:t>
            </a:r>
            <a:br>
              <a:rPr lang="en-US" dirty="0" smtClean="0"/>
            </a:br>
            <a:r>
              <a:rPr lang="en-US" sz="2400" dirty="0" smtClean="0"/>
              <a:t>(sampled from geometric – min=2; shown next screen)</a:t>
            </a:r>
          </a:p>
          <a:p>
            <a:r>
              <a:rPr lang="en-US" dirty="0" smtClean="0"/>
              <a:t>Ask people to enter a number (twice*)</a:t>
            </a:r>
            <a:br>
              <a:rPr lang="en-US" dirty="0" smtClean="0"/>
            </a:br>
            <a:r>
              <a:rPr lang="en-US" sz="2400" dirty="0"/>
              <a:t>* analyses average two responses – nothing substantive changes when considering only first response or only second – data are just a bit </a:t>
            </a:r>
            <a:r>
              <a:rPr lang="en-US" sz="2400" dirty="0" smtClean="0"/>
              <a:t>cleaner</a:t>
            </a:r>
          </a:p>
          <a:p>
            <a:r>
              <a:rPr lang="en-US" dirty="0" smtClean="0"/>
              <a:t>No explicit feedback</a:t>
            </a:r>
          </a:p>
          <a:p>
            <a:r>
              <a:rPr lang="en-US" dirty="0" smtClean="0"/>
              <a:t>Do 300 trials of this.</a:t>
            </a:r>
          </a:p>
          <a:p>
            <a:r>
              <a:rPr lang="en-US" dirty="0" smtClean="0"/>
              <a:t>24 subjects.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9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Punchline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have a mapping function from magnitude to </a:t>
            </a:r>
            <a:r>
              <a:rPr lang="en-US" dirty="0" err="1" smtClean="0"/>
              <a:t>numerosity</a:t>
            </a:r>
            <a:r>
              <a:rPr lang="en-US" dirty="0" smtClean="0"/>
              <a:t> that is both consistent across stimuli and meanders around slowly, contributing considerably to overall </a:t>
            </a:r>
            <a:r>
              <a:rPr lang="en-US" smtClean="0"/>
              <a:t>estimation errors.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2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158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" y="4860814"/>
            <a:ext cx="2148866" cy="1608508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384" y="4860813"/>
            <a:ext cx="2147474" cy="1608508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011" y="4860814"/>
            <a:ext cx="2141889" cy="1608508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052" y="4860813"/>
            <a:ext cx="2142583" cy="1608508"/>
          </a:xfrm>
          <a:prstGeom prst="rect">
            <a:avLst/>
          </a:prstGeom>
          <a:ln w="1270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/>
          <p:cNvCxnSpPr/>
          <p:nvPr/>
        </p:nvCxnSpPr>
        <p:spPr>
          <a:xfrm flipV="1">
            <a:off x="1150205" y="3930186"/>
            <a:ext cx="0" cy="93062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422400" y="3930186"/>
            <a:ext cx="1160441" cy="93062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354384" y="3930186"/>
            <a:ext cx="2299627" cy="9306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806411" y="3930186"/>
            <a:ext cx="2141641" cy="9306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9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85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43156" y="0"/>
            <a:ext cx="1300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Presented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Reported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3800" y="5842337"/>
            <a:ext cx="474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elvetica"/>
                <a:cs typeface="Helvetica"/>
              </a:rPr>
              <a:t>Reported numbers tend to…</a:t>
            </a:r>
          </a:p>
          <a:p>
            <a:pPr marL="457200" indent="-457200">
              <a:buAutoNum type="alphaLcParenBoth"/>
            </a:pPr>
            <a:r>
              <a:rPr lang="en-US" sz="2000" b="1" dirty="0" smtClean="0">
                <a:latin typeface="Helvetica"/>
                <a:cs typeface="Helvetica"/>
              </a:rPr>
              <a:t>Be underestimated</a:t>
            </a:r>
          </a:p>
          <a:p>
            <a:pPr marL="457200" indent="-457200">
              <a:buAutoNum type="alphaLcParenBoth"/>
            </a:pPr>
            <a:r>
              <a:rPr lang="en-US" sz="2000" b="1" dirty="0" smtClean="0">
                <a:latin typeface="Helvetica"/>
                <a:cs typeface="Helvetica"/>
              </a:rPr>
              <a:t>Be “round”</a:t>
            </a:r>
            <a:endParaRPr lang="en-US" sz="2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1964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031415" cy="3698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569" y="0"/>
            <a:ext cx="18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Individual trials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Median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25520"/>
            <a:ext cx="4031415" cy="1754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761" y="5049520"/>
            <a:ext cx="4143175" cy="18093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355600" y="4141390"/>
            <a:ext cx="150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Response Time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376234" y="5669021"/>
            <a:ext cx="1546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Error rate</a:t>
            </a:r>
            <a:endParaRPr lang="en-US" sz="1400" b="1" dirty="0">
              <a:latin typeface="Helvetica"/>
              <a:cs typeface="Helvetic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43267" y="0"/>
            <a:ext cx="1565213" cy="6596300"/>
            <a:chOff x="243267" y="0"/>
            <a:chExt cx="1565213" cy="6596300"/>
          </a:xfrm>
        </p:grpSpPr>
        <p:sp>
          <p:nvSpPr>
            <p:cNvPr id="13" name="Rectangle 12"/>
            <p:cNvSpPr/>
            <p:nvPr/>
          </p:nvSpPr>
          <p:spPr>
            <a:xfrm>
              <a:off x="243267" y="0"/>
              <a:ext cx="1565213" cy="6596300"/>
            </a:xfrm>
            <a:prstGeom prst="rect">
              <a:avLst/>
            </a:prstGeom>
            <a:gradFill>
              <a:gsLst>
                <a:gs pos="0">
                  <a:schemeClr val="tx1">
                    <a:alpha val="45000"/>
                  </a:schemeClr>
                </a:gs>
                <a:gs pos="100000">
                  <a:schemeClr val="bg1">
                    <a:alpha val="0"/>
                  </a:schemeClr>
                </a:gs>
                <a:gs pos="69000">
                  <a:schemeClr val="tx1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3267" y="3213853"/>
              <a:ext cx="1565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"/>
                  <a:cs typeface="Helvetica"/>
                </a:rPr>
                <a:t>“</a:t>
              </a:r>
              <a:r>
                <a:rPr lang="en-US" sz="1400" b="1" dirty="0" err="1" smtClean="0">
                  <a:latin typeface="Helvetica"/>
                  <a:cs typeface="Helvetica"/>
                </a:rPr>
                <a:t>Subitizing</a:t>
              </a:r>
              <a:r>
                <a:rPr lang="en-US" sz="1400" b="1" dirty="0" smtClean="0">
                  <a:latin typeface="Helvetica"/>
                  <a:cs typeface="Helvetica"/>
                </a:rPr>
                <a:t>”</a:t>
              </a:r>
              <a:endParaRPr lang="en-US" sz="1400" b="1" dirty="0">
                <a:latin typeface="Helvetica"/>
                <a:cs typeface="Helvetic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87402" y="113727"/>
            <a:ext cx="4556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(not useful to include in main text, but reasonable validation)</a:t>
            </a:r>
          </a:p>
          <a:p>
            <a:r>
              <a:rPr lang="en-US" dirty="0" smtClean="0"/>
              <a:t>Overall pattern of responses shows classical patterns:</a:t>
            </a:r>
          </a:p>
          <a:p>
            <a:r>
              <a:rPr lang="en-US" dirty="0" smtClean="0"/>
              <a:t>(a) Median response calibrated then yield underestimation for larger n.</a:t>
            </a:r>
          </a:p>
          <a:p>
            <a:r>
              <a:rPr lang="en-US" dirty="0" smtClean="0"/>
              <a:t>(b) Error rate and response times increase quickly past </a:t>
            </a:r>
            <a:r>
              <a:rPr lang="en-US" dirty="0" err="1" smtClean="0"/>
              <a:t>subitizing</a:t>
            </a:r>
            <a:r>
              <a:rPr lang="en-US" dirty="0" smtClean="0"/>
              <a:t> range (&gt;~5)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6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7402" y="113727"/>
            <a:ext cx="4556598" cy="3139321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(not useful to include in main text, but good for supplement)</a:t>
            </a:r>
          </a:p>
          <a:p>
            <a:r>
              <a:rPr lang="en-US" dirty="0" smtClean="0"/>
              <a:t>Individual subject responses show: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Reliable across subject variability in mapping.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mapping function is not just a ‘power law’ but is calibrated for “small” n, then variable. 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However calibrated region extends well beyond </a:t>
            </a:r>
            <a:r>
              <a:rPr lang="en-US" dirty="0" err="1" smtClean="0"/>
              <a:t>subitizing</a:t>
            </a:r>
            <a:r>
              <a:rPr lang="en-US" dirty="0" smtClean="0"/>
              <a:t> range – indicating that  this calibration is something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8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7402" y="113727"/>
            <a:ext cx="4556598" cy="646331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(perhaps supplement)</a:t>
            </a:r>
          </a:p>
          <a:p>
            <a:r>
              <a:rPr lang="en-US" dirty="0" smtClean="0"/>
              <a:t>‘bilinear’ power fits to individual subjects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8101" cy="4088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0" y="4067113"/>
            <a:ext cx="4531631" cy="27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7402" y="113727"/>
            <a:ext cx="4556598" cy="1200329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‘calibration cutoffs’ of bilinear function fits tend to be between 10-30 (histogram at bottom) – evidence that the calibrated region extends well beyond </a:t>
            </a:r>
            <a:r>
              <a:rPr lang="en-US" dirty="0" err="1" smtClean="0"/>
              <a:t>subitizing</a:t>
            </a:r>
            <a:r>
              <a:rPr lang="en-US" dirty="0" smtClean="0"/>
              <a:t> range.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6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11157</TotalTime>
  <Words>1087</Words>
  <Application>Microsoft Macintosh PowerPoint</Application>
  <PresentationFormat>On-screen Show (4:3)</PresentationFormat>
  <Paragraphs>146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Mapping numerosity onto numbers</vt:lpstr>
      <vt:lpstr>PowerPoint Presentation</vt:lpstr>
      <vt:lpstr>E1.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E1. conclusions</vt:lpstr>
      <vt:lpstr>E2.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E2. conclusions</vt:lpstr>
      <vt:lpstr>Overall conclusions</vt:lpstr>
      <vt:lpstr>Punchline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Vul</dc:creator>
  <cp:lastModifiedBy>Ed Vul</cp:lastModifiedBy>
  <cp:revision>266</cp:revision>
  <dcterms:created xsi:type="dcterms:W3CDTF">2012-11-15T00:34:35Z</dcterms:created>
  <dcterms:modified xsi:type="dcterms:W3CDTF">2014-06-19T22:13:20Z</dcterms:modified>
</cp:coreProperties>
</file>